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Lato"/>
      <p:regular r:id="rId52"/>
      <p:bold r:id="rId53"/>
      <p:italic r:id="rId54"/>
      <p:boldItalic r:id="rId55"/>
    </p:embeddedFont>
    <p:embeddedFont>
      <p:font typeface="Source Code Pro"/>
      <p:regular r:id="rId56"/>
      <p:bold r:id="rId57"/>
      <p:italic r:id="rId58"/>
      <p:boldItalic r:id="rId59"/>
    </p:embeddedFon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swa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56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59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58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de95e25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de95e2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ede95e25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ede95e25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ede95e25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ede95e25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ede95e25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ede95e25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ede95e25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ede95e25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ede95e255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ede95e255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ede95e255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ede95e255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ede95e255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ede95e255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ede95e255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ede95e255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ede95e25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ede95e25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3f0623b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e3f0623b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Simple. → Spec.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ede95e25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ede95e2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e3f0623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e3f0623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e3f0623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e3f0623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ede95e255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ede95e255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ede95e255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ede95e255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e3f0623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e3f0623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e3f0623b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e3f0623b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e3f0623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e3f0623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e3f0623b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e3f0623b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e3f0623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e3f0623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e3f0623b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e3f0623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7d7748e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7d7748e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e3f0623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e3f0623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e3f0623b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e3f0623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e3f0623b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e3f0623b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ede95e255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6ede95e255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ede95e255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6ede95e255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ede95e255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ede95e255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e3f0623b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e3f0623b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e3f0623b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e3f0623b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e3f0623b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e3f0623b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e3f0623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e3f0623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7d7748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7d7748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ede95e255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ede95e255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ede95e255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ede95e255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e79ed69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e79ed69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e3f0623b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e3f0623b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e79ed69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e79ed69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ce79ed69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ce79ed69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ede95e25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ede95e25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ede95e25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ede95e25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ede95e25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ede95e25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ede95e25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ede95e25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ede95e25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ede95e25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56" name="Google Shape;5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66" name="Google Shape;6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1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94" name="Google Shape;94;p21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1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9" name="Google Shape;9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34.png"/><Relationship Id="rId9" Type="http://schemas.openxmlformats.org/officeDocument/2006/relationships/image" Target="../media/image12.png"/><Relationship Id="rId5" Type="http://schemas.openxmlformats.org/officeDocument/2006/relationships/image" Target="../media/image41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hyperlink" Target="https://webknossos.org/links/NxMfC4B65CmTVGhr" TargetMode="External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google/neuroglancer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hyperlink" Target="https://neuroglancer-demo.appspot.com/#!%7B%22dimensions%22:%7B%22x%22:%5B1.1240000000000002e-8%2C%22m%22%5D%2C%22y%22:%5B1.1240000000000002e-8%2C%22m%22%5D%2C%22z%22:%5B2.8000000000000003e-8%2C%22m%22%5D%7D%2C%22position%22:%5B3179.529296875%2C4564%2C2272.18505859375%5D%2C%22crossSectionScale%22:1.8707562734942609%2C%22projectionScale%22:16384%2C%22layers%22:%5B%7B%22type%22:%22image%22%2C%22source%22:%22zarr3://https://static.webknossos.org/data/zarr_v3/l4dense_motta_et_al_demo/color%22%2C%22localDimensions%22:%7B%22c%27%22:%5B1%2C%22%22%5D%7D%2C%22localPosition%22:%5B0%5D%2C%22tab%22:%22source%22%2C%22name%22:%22color%22%7D%2C%7B%22type%22:%22segmentation%22%2C%22source%22:%22zarr3://https://static.webknossos.org/data/zarr_v3/l4dense_motta_et_al_demo/segmentation%22%2C%22localDimensions%22:%7B%22c%27%22:%5B1%2C%22%22%5D%7D%2C%22localPosition%22:%5B0%5D%2C%22tab%22:%22rendering%22%2C%22selectedAlpha%22:0.21%2C%22segments%22:%5B%5D%2C%22name%22:%22segmentation%22%7D%5D%2C%22selectedLayer%22:%7B%22visible%22:true%2C%22layer%22:%22segmentation%22%7D%2C%22layout%22:%224panel%22%7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me.github.io/ome2024-ngff-challenge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hyperlink" Target="https://zarr.dev/community-call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119" name="Google Shape;119;p25"/>
          <p:cNvSpPr txBox="1"/>
          <p:nvPr>
            <p:ph idx="1" type="subTitle"/>
          </p:nvPr>
        </p:nvSpPr>
        <p:spPr>
          <a:xfrm>
            <a:off x="430800" y="36695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01073"/>
                </a:solidFill>
              </a:rPr>
              <a:t>From Tensors to Clouds—Guide to Zarr-Python 3</a:t>
            </a:r>
            <a:endParaRPr sz="5000">
              <a:solidFill>
                <a:srgbClr val="E01073"/>
              </a:solidFill>
              <a:highlight>
                <a:schemeClr val="lt1"/>
              </a:highlight>
            </a:endParaRPr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Divide array into chunks (Chunking) 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38" y="1945600"/>
            <a:ext cx="7134510" cy="284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298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 each chunk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75" y="2157050"/>
            <a:ext cx="3302249" cy="1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Retrieve chunks only when needed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86" y="1917275"/>
            <a:ext cx="7313032" cy="287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Multiple arrays can be organised in hierarchies of groups</a:t>
            </a:r>
            <a:endParaRPr/>
          </a:p>
        </p:txBody>
      </p:sp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00" y="1785150"/>
            <a:ext cx="3761602" cy="3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238" name="Google Shape;238;p3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→ V2 → V3</a:t>
            </a:r>
            <a:endParaRPr/>
          </a:p>
        </p:txBody>
      </p:sp>
      <p:sp>
        <p:nvSpPr>
          <p:cNvPr id="239" name="Google Shape;2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5" y="724200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5193450" y="4228800"/>
            <a:ext cx="33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https://zarr-specs.readthedocs.io/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Zarr Specification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74" y="1388849"/>
            <a:ext cx="4127850" cy="33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4294967295" type="body"/>
          </p:nvPr>
        </p:nvSpPr>
        <p:spPr>
          <a:xfrm>
            <a:off x="168825" y="10218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3200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↔</a:t>
            </a:r>
            <a:endParaRPr sz="60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00" y="1205100"/>
            <a:ext cx="2733276" cy="2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604" y="2872350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2375" y="27892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5676" y="2463500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in Zarr-Python 3?</a:t>
            </a:r>
            <a:endParaRPr/>
          </a:p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Interoperability				     High-latency storage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		   Extensibility</a:t>
            </a:r>
            <a:endParaRPr/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88" y="1355688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775" y="1355687"/>
            <a:ext cx="1022400" cy="102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800" y="3024550"/>
            <a:ext cx="1022400" cy="1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Verma</a:t>
            </a:r>
            <a:endParaRPr/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and OSS @ Zarr</a:t>
            </a:r>
            <a:endParaRPr/>
          </a:p>
        </p:txBody>
      </p:sp>
      <p:sp>
        <p:nvSpPr>
          <p:cNvPr id="128" name="Google Shape;128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01073"/>
                </a:solidFill>
              </a:rPr>
              <a:t>https://sanketverma.com/</a:t>
            </a:r>
            <a:endParaRPr/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724200"/>
            <a:ext cx="3143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pip </a:t>
            </a:r>
            <a:r>
              <a:rPr lang="en">
                <a:solidFill>
                  <a:srgbClr val="6FA8DC"/>
                </a:solidFill>
              </a:rPr>
              <a:t>install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--</a:t>
            </a:r>
            <a:r>
              <a:rPr lang="en">
                <a:solidFill>
                  <a:srgbClr val="0000FF"/>
                </a:solidFill>
              </a:rPr>
              <a:t>upgrade</a:t>
            </a:r>
            <a:r>
              <a:rPr lang="en"/>
              <a:t> zarr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conda </a:t>
            </a:r>
            <a:r>
              <a:rPr lang="en">
                <a:solidFill>
                  <a:srgbClr val="6FA8DC"/>
                </a:solidFill>
              </a:rPr>
              <a:t>install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--channel</a:t>
            </a:r>
            <a:r>
              <a:rPr lang="en"/>
              <a:t> conda-forge zarr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 pip </a:t>
            </a:r>
            <a:r>
              <a:rPr lang="en">
                <a:solidFill>
                  <a:srgbClr val="6FA8DC"/>
                </a:solidFill>
              </a:rPr>
              <a:t>install</a:t>
            </a:r>
            <a:r>
              <a:rPr lang="en"/>
              <a:t> “zarr[&lt;extra&gt;]”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here &lt;extra&gt; is: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gpu</a:t>
            </a:r>
            <a:r>
              <a:rPr lang="en"/>
              <a:t>—support for GPUs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remote</a:t>
            </a:r>
            <a:r>
              <a:rPr lang="en"/>
              <a:t>—reading/writing to remote data stores</a:t>
            </a:r>
            <a:endParaRPr/>
          </a:p>
        </p:txBody>
      </p:sp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design updates</a:t>
            </a:r>
            <a:endParaRPr/>
          </a:p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>
                <a:solidFill>
                  <a:srgbClr val="E01073"/>
                </a:solidFill>
              </a:rPr>
              <a:t>ABC</a:t>
            </a:r>
            <a:r>
              <a:rPr lang="en"/>
              <a:t>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(Abstract Base Class)</a:t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Replaces MutableMapping base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/>
              <a:t>A</a:t>
            </a:r>
            <a:r>
              <a:rPr lang="en"/>
              <a:t>llows extensibility to add new custom stores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Implements LocalStore, ZipStore and FSStore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Removed various exotic stores like SQLite, MongoDB, Redis, DBMS, LMDBS Stores</a:t>
            </a:r>
            <a:endParaRPr/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 Store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</a:t>
            </a:r>
            <a:r>
              <a:rPr lang="en">
                <a:solidFill>
                  <a:srgbClr val="E01073"/>
                </a:solidFill>
              </a:rPr>
              <a:t>Codecs </a:t>
            </a:r>
            <a:r>
              <a:rPr lang="en"/>
              <a:t>via Entrypoint Mechanism</a:t>
            </a:r>
            <a:endParaRPr/>
          </a:p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E</a:t>
            </a:r>
            <a:r>
              <a:rPr lang="en"/>
              <a:t>nable flexible data compression and encoding strategies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/>
              <a:t>Zarr includes Blosc, Zstandard and Gzip compressors only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Numcodecs has been adapted to use Zarr’s Codec entrypoint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Codecs</a:t>
            </a:r>
            <a:endParaRPr/>
          </a:p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1073"/>
                </a:solidFill>
              </a:rPr>
              <a:t>GPU </a:t>
            </a:r>
            <a:r>
              <a:rPr lang="en"/>
              <a:t>support for Zarr arrays</a:t>
            </a:r>
            <a:endParaRPr/>
          </a:p>
        </p:txBody>
      </p:sp>
      <p:sp>
        <p:nvSpPr>
          <p:cNvPr id="332" name="Google Shape;33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zarr.config.enable_gpu() configures Zarr to use GPU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Zarr currently enable reading ndarray into GPU memory. Encoding and decoding still uses CPU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GPUs with Zarr</a:t>
            </a:r>
            <a:endParaRPr/>
          </a:p>
        </p:txBody>
      </p:sp>
      <p:sp>
        <p:nvSpPr>
          <p:cNvPr id="339" name="Google Shape;33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and deprecations</a:t>
            </a:r>
            <a:endParaRPr/>
          </a:p>
        </p:txBody>
      </p:sp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56700" y="2921400"/>
            <a:ext cx="4446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https://bit.ly/zp3_pycon_de</a:t>
            </a:r>
            <a:endParaRPr sz="1800"/>
          </a:p>
        </p:txBody>
      </p:sp>
      <p:sp>
        <p:nvSpPr>
          <p:cNvPr id="137" name="Google Shape;137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150" y="626075"/>
            <a:ext cx="3891350" cy="38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zarr.create_array() </a:t>
            </a:r>
            <a:r>
              <a:rPr lang="en">
                <a:solidFill>
                  <a:srgbClr val="3C78D8"/>
                </a:solidFill>
              </a:rPr>
              <a:t>instead</a:t>
            </a:r>
            <a:r>
              <a:rPr lang="en"/>
              <a:t> of zarr.array()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zarr.create_group() </a:t>
            </a:r>
            <a:r>
              <a:rPr lang="en">
                <a:solidFill>
                  <a:srgbClr val="3C78D8"/>
                </a:solidFill>
              </a:rPr>
              <a:t>instead</a:t>
            </a:r>
            <a:r>
              <a:rPr lang="en"/>
              <a:t> of zarr.group()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from zarr.storage import LocalStore </a:t>
            </a:r>
            <a:r>
              <a:rPr lang="en">
                <a:solidFill>
                  <a:srgbClr val="3C78D8"/>
                </a:solidFill>
              </a:rPr>
              <a:t>instead</a:t>
            </a:r>
            <a:r>
              <a:rPr lang="en"/>
              <a:t> of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from zarr import DirectoryStore</a:t>
            </a:r>
            <a:endParaRPr/>
          </a:p>
        </p:txBody>
      </p:sp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and deprecations</a:t>
            </a:r>
            <a:endParaRPr/>
          </a:p>
        </p:txBody>
      </p:sp>
      <p:sp>
        <p:nvSpPr>
          <p:cNvPr id="352" name="Google Shape;35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and deprecations</a:t>
            </a:r>
            <a:endParaRPr/>
          </a:p>
        </p:txBody>
      </p:sp>
      <p:pic>
        <p:nvPicPr>
          <p:cNvPr id="359" name="Google Shape;359;p55" title="Screenshot 2025-04-22 at 22.51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78" y="1106000"/>
            <a:ext cx="5883833" cy="3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https://zarr.readthedocs.io/en/stable/user-guide/v3_migration.html</a:t>
            </a:r>
            <a:endParaRPr/>
          </a:p>
        </p:txBody>
      </p:sp>
      <p:sp>
        <p:nvSpPr>
          <p:cNvPr id="366" name="Google Shape;366;p5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Guide</a:t>
            </a:r>
            <a:endParaRPr/>
          </a:p>
        </p:txBody>
      </p:sp>
      <p:sp>
        <p:nvSpPr>
          <p:cNvPr id="367" name="Google Shape;367;p56"/>
          <p:cNvSpPr txBox="1"/>
          <p:nvPr>
            <p:ph idx="2" type="body"/>
          </p:nvPr>
        </p:nvSpPr>
        <p:spPr>
          <a:xfrm>
            <a:off x="5439334" y="968008"/>
            <a:ext cx="3329400" cy="3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600" y="711438"/>
            <a:ext cx="3719125" cy="37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Arrays → V2 vs. V3</a:t>
            </a:r>
            <a:endParaRPr/>
          </a:p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2775"/>
            <a:ext cx="4119225" cy="35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202" y="1227950"/>
            <a:ext cx="4129873" cy="35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7"/>
          <p:cNvSpPr txBox="1"/>
          <p:nvPr/>
        </p:nvSpPr>
        <p:spPr>
          <a:xfrm>
            <a:off x="2136400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9" name="Google Shape;379;p57"/>
          <p:cNvSpPr txBox="1"/>
          <p:nvPr/>
        </p:nvSpPr>
        <p:spPr>
          <a:xfrm>
            <a:off x="6531225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Groups → V2 vs. V3</a:t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7413"/>
            <a:ext cx="4119225" cy="358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75" y="1227425"/>
            <a:ext cx="4119225" cy="35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8"/>
          <p:cNvSpPr txBox="1"/>
          <p:nvPr/>
        </p:nvSpPr>
        <p:spPr>
          <a:xfrm>
            <a:off x="2136413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6537788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1" name="Google Shape;39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187100" y="5232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 Codec</a:t>
            </a:r>
            <a:endParaRPr/>
          </a:p>
        </p:txBody>
      </p:sp>
      <p:sp>
        <p:nvSpPr>
          <p:cNvPr id="397" name="Google Shape;397;p59"/>
          <p:cNvSpPr txBox="1"/>
          <p:nvPr>
            <p:ph idx="1" type="subTitle"/>
          </p:nvPr>
        </p:nvSpPr>
        <p:spPr>
          <a:xfrm>
            <a:off x="187100" y="2265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Extension Mechanism</a:t>
            </a:r>
            <a:endParaRPr/>
          </a:p>
        </p:txBody>
      </p:sp>
      <p:sp>
        <p:nvSpPr>
          <p:cNvPr id="398" name="Google Shape;398;p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25" y="240975"/>
            <a:ext cx="4176951" cy="46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87" y="3061800"/>
            <a:ext cx="1601425" cy="16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 title="Screenshot 2025-04-22 at 23.24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25" y="791612"/>
            <a:ext cx="3370300" cy="35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 title="Screenshot 2025-04-22 at 23.24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700" y="254175"/>
            <a:ext cx="4701426" cy="16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 title="Screenshot 2025-04-22 at 23.25.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700" y="2205376"/>
            <a:ext cx="4701425" cy="24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61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@joshmoore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2" title="Screenshot 2025-04-22 at 23.26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288"/>
            <a:ext cx="8839204" cy="3215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your extensions </a:t>
            </a:r>
            <a:r>
              <a:rPr lang="en"/>
              <a:t>👇🏻</a:t>
            </a:r>
            <a:endParaRPr/>
          </a:p>
        </p:txBody>
      </p:sp>
      <p:sp>
        <p:nvSpPr>
          <p:cNvPr id="423" name="Google Shape;42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29" name="Google Shape;4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Slides &amp; Notebook</a:t>
            </a:r>
            <a:endParaRPr sz="4500"/>
          </a:p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105300" y="2921400"/>
            <a:ext cx="44307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https://bit.ly/zp3_more</a:t>
            </a:r>
            <a:endParaRPr sz="1800"/>
          </a:p>
        </p:txBody>
      </p:sp>
      <p:sp>
        <p:nvSpPr>
          <p:cNvPr id="146" name="Google Shape;146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237" y="629987"/>
            <a:ext cx="3883525" cy="38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How does V3 data looks like?</a:t>
            </a:r>
            <a:endParaRPr/>
          </a:p>
        </p:txBody>
      </p:sp>
      <p:sp>
        <p:nvSpPr>
          <p:cNvPr id="435" name="Google Shape;4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311700" y="1618200"/>
            <a:ext cx="4352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Motta et al., Science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Maintained by:       /normanrz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(Norman Rzepka)</a:t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25" y="619125"/>
            <a:ext cx="390525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47825"/>
            <a:ext cx="4041075" cy="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5"/>
          <p:cNvSpPr txBox="1"/>
          <p:nvPr/>
        </p:nvSpPr>
        <p:spPr>
          <a:xfrm>
            <a:off x="4874350" y="4230300"/>
            <a:ext cx="378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https://webknossos.org/links/NxMfC4B65CmTVGhr</a:t>
            </a: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5" name="Google Shape;44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9675" y="25717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/n</a:t>
            </a:r>
            <a:r>
              <a:rPr lang="en"/>
              <a:t>euroglancer</a:t>
            </a:r>
            <a:endParaRPr/>
          </a:p>
        </p:txBody>
      </p:sp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311700" y="1618200"/>
            <a:ext cx="4151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https://github.com/google/neuroglancer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Maintained by:      /jbms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(Jeremy Maitin-Shephard)</a:t>
            </a:r>
            <a:endParaRPr sz="1300"/>
          </a:p>
        </p:txBody>
      </p:sp>
      <p:pic>
        <p:nvPicPr>
          <p:cNvPr id="453" name="Google Shape;45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0700"/>
            <a:ext cx="3842101" cy="38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58275"/>
            <a:ext cx="702751" cy="7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375" y="22882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6"/>
          <p:cNvSpPr txBox="1"/>
          <p:nvPr/>
        </p:nvSpPr>
        <p:spPr>
          <a:xfrm>
            <a:off x="5413200" y="4492800"/>
            <a:ext cx="215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Neuroglancer visualiser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idx="1" type="body"/>
          </p:nvPr>
        </p:nvSpPr>
        <p:spPr>
          <a:xfrm>
            <a:off x="311700" y="1618200"/>
            <a:ext cx="4352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https://ome.github.io/ome2024-ngff-challenge/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Maintained by:       /joshmoore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(Josh Moore)</a:t>
            </a:r>
            <a:endParaRPr/>
          </a:p>
        </p:txBody>
      </p:sp>
      <p:pic>
        <p:nvPicPr>
          <p:cNvPr id="464" name="Google Shape;4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850" y="22021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547850"/>
            <a:ext cx="3358550" cy="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7" title="Screenshot 2025-04-23 at 10.13.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7725" y="2058950"/>
            <a:ext cx="4723425" cy="2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at community, ZEP, core-dev meetings or office hours!</a:t>
            </a:r>
            <a:endParaRPr/>
          </a:p>
        </p:txBody>
      </p:sp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68" title="Screenshot 2025-04-22 at 23.35.56.png"/>
          <p:cNvPicPr preferRelativeResize="0"/>
          <p:nvPr/>
        </p:nvPicPr>
        <p:blipFill rotWithShape="1">
          <a:blip r:embed="rId3">
            <a:alphaModFix/>
          </a:blip>
          <a:srcRect b="0" l="268" r="258" t="0"/>
          <a:stretch/>
        </p:blipFill>
        <p:spPr>
          <a:xfrm>
            <a:off x="2128438" y="1105988"/>
            <a:ext cx="4887125" cy="368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8"/>
          <p:cNvSpPr txBox="1"/>
          <p:nvPr/>
        </p:nvSpPr>
        <p:spPr>
          <a:xfrm>
            <a:off x="2407950" y="4728000"/>
            <a:ext cx="43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https://zarr.dev/community-calls/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r>
              <a:rPr lang="en"/>
              <a:t>🙏🏻</a:t>
            </a:r>
            <a:endParaRPr/>
          </a:p>
        </p:txBody>
      </p:sp>
      <p:sp>
        <p:nvSpPr>
          <p:cNvPr id="482" name="Google Shape;482;p6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https://zarr.dev/</a:t>
            </a:r>
            <a:endParaRPr/>
          </a:p>
        </p:txBody>
      </p:sp>
      <p:sp>
        <p:nvSpPr>
          <p:cNvPr id="483" name="Google Shape;48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</a:t>
            </a:r>
            <a:r>
              <a:rPr lang="en"/>
              <a:t> What is Zarr?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What’s new in the Zarr-Python 3?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Demo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How to get involved?</a:t>
            </a:r>
            <a:endParaRPr/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What I’ll be </a:t>
            </a:r>
            <a:r>
              <a:rPr lang="en">
                <a:solidFill>
                  <a:srgbClr val="E46876"/>
                </a:solidFill>
              </a:rPr>
              <a:t>talking</a:t>
            </a:r>
            <a:r>
              <a:rPr lang="en">
                <a:solidFill>
                  <a:srgbClr val="E46876"/>
                </a:solidFill>
              </a:rPr>
              <a:t> about?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Zarr works?</a:t>
            </a:r>
            <a:endParaRPr/>
          </a:p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Arrays are container of items of the same data-type &amp; size (in bits). The number of dimensions and items in container are described by the shape.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2209425"/>
            <a:ext cx="5819775" cy="25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28016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42400" y="1885150"/>
            <a:ext cx="493470" cy="4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data is too big to fit in memory?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